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 Semi Bold" panose="020B0604020202020204" charset="-78"/>
      <p:regular r:id="rId13"/>
    </p:embeddedFont>
    <p:embeddedFont>
      <p:font typeface="Sora Ligh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08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Inventory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Transforming inventory control through sophisticated backend architecture that powers real-time operations and drives business efficiency.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8BB070-3416-082B-82A1-4B6C6F2E083D}"/>
              </a:ext>
            </a:extLst>
          </p:cNvPr>
          <p:cNvSpPr/>
          <p:nvPr/>
        </p:nvSpPr>
        <p:spPr>
          <a:xfrm>
            <a:off x="12843164" y="7813964"/>
            <a:ext cx="1652154" cy="301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13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91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105" y="3081099"/>
            <a:ext cx="12336899" cy="612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Backbone of Efficient Inventory Management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52105" y="3973473"/>
            <a:ext cx="419219" cy="419219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57657" y="4037409"/>
            <a:ext cx="3681174" cy="612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Strategic Asset Transformation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57657" y="4761905"/>
            <a:ext cx="3681174" cy="149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Well-designed backend systems transform inventory management from a cost center into a strategic business asset that drives competitive advantage and operational excellence.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5171718" y="3973473"/>
            <a:ext cx="419219" cy="419219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777270" y="4037409"/>
            <a:ext cx="289464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Foundation for Success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777270" y="4455557"/>
            <a:ext cx="3681293" cy="149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Combining solid database design, scalable API architecture, and integration flexibility creates the foundation for sustainable business growth and market leadership.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9691449" y="3973473"/>
            <a:ext cx="419219" cy="419219"/>
          </a:xfrm>
          <a:prstGeom prst="roundRect">
            <a:avLst>
              <a:gd name="adj" fmla="val 1866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97001" y="4037409"/>
            <a:ext cx="322171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Accelerated Development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297001" y="4455557"/>
            <a:ext cx="3681293" cy="149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Open source projects like InvenTree provide valuable blueprints, proven patterns, and development acceleration tools for rapid system implementation.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931545" y="6671667"/>
            <a:ext cx="1304675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Let's build smarter, faster, and more reliable inventory systems that power tomorrow's supply chains and drive unprecedented business success.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52105" y="6462117"/>
            <a:ext cx="22860" cy="1015365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8ACCEE-295B-9EFD-5DF4-7746FB5BB167}"/>
              </a:ext>
            </a:extLst>
          </p:cNvPr>
          <p:cNvSpPr/>
          <p:nvPr/>
        </p:nvSpPr>
        <p:spPr>
          <a:xfrm>
            <a:off x="12801600" y="7813964"/>
            <a:ext cx="1693718" cy="2898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13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880705"/>
            <a:ext cx="7736205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Why Inventory Management System Matter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3898" y="2505670"/>
            <a:ext cx="3767495" cy="2808089"/>
          </a:xfrm>
          <a:prstGeom prst="roundRect">
            <a:avLst>
              <a:gd name="adj" fmla="val 30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2614" y="2714387"/>
            <a:ext cx="285785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Global Supply Chains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12614" y="3165753"/>
            <a:ext cx="3350062" cy="19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Modern businesses require real-time, accurate stock control across multiple locations to avoid costly overstock situations or devastating stockouts that impact customer satisfaction.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2489" y="2505670"/>
            <a:ext cx="3767614" cy="2808089"/>
          </a:xfrm>
          <a:prstGeom prst="roundRect">
            <a:avLst>
              <a:gd name="adj" fmla="val 30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81205" y="2714387"/>
            <a:ext cx="3350181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Elimination of Manual Errors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81205" y="3496508"/>
            <a:ext cx="3350181" cy="1608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Spreadsheet-based methods and manual tracking lead to human errors, operational delays, and lost sales opportunities that can cripple business growth.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3898" y="5514856"/>
            <a:ext cx="7736205" cy="1833920"/>
          </a:xfrm>
          <a:prstGeom prst="roundRect">
            <a:avLst>
              <a:gd name="adj" fmla="val 460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2614" y="5723573"/>
            <a:ext cx="344114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Automation &amp; Integration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12614" y="6174938"/>
            <a:ext cx="7318772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Modern backend systems enable seamless automation, infinite scalability, and smooth integration across warehouses, sales channels, and business systems.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498" y="943451"/>
            <a:ext cx="13117473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Core Functional Requirements of the Backend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4498" y="2174796"/>
            <a:ext cx="3107769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Product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4498" y="2737247"/>
            <a:ext cx="6311265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SKU tracking and organization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4498" y="3152061"/>
            <a:ext cx="6311265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Detailed product descriptions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4498" y="3566874"/>
            <a:ext cx="6311265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Category classification systems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4498" y="3981688"/>
            <a:ext cx="6311265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Product lifecycle status monitoring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2257" y="2174796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Inventory Control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2257" y="2737247"/>
            <a:ext cx="6311265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Real-time stock level tracking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2257" y="3152061"/>
            <a:ext cx="6311265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Multi-warehouse support capabilities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2257" y="3566874"/>
            <a:ext cx="6311265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Automated threshold alerts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2257" y="3981688"/>
            <a:ext cx="6311265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Movement history tracking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4498" y="4635698"/>
            <a:ext cx="4238625" cy="2650331"/>
          </a:xfrm>
          <a:prstGeom prst="roundRect">
            <a:avLst>
              <a:gd name="adj" fmla="val 3371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0003" y="4871204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Order Processing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0003" y="5348526"/>
            <a:ext cx="3767614" cy="170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Comprehensive order management including line items, status updates, fulfillment tracking, and complete order history for audit purposes.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5195768" y="4635698"/>
            <a:ext cx="4238744" cy="2650331"/>
          </a:xfrm>
          <a:prstGeom prst="roundRect">
            <a:avLst>
              <a:gd name="adj" fmla="val 3371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5431274" y="4871204"/>
            <a:ext cx="3172658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Supplier Management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5431274" y="5348526"/>
            <a:ext cx="3767733" cy="170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supplier relationship management with contact information, purchase order processing, delivery scheduling, and performance tracking.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9647158" y="4635698"/>
            <a:ext cx="4238744" cy="2650331"/>
          </a:xfrm>
          <a:prstGeom prst="roundRect">
            <a:avLst>
              <a:gd name="adj" fmla="val 3371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882664" y="4871204"/>
            <a:ext cx="337947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Reporting &amp; Audit Trails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82664" y="5348526"/>
            <a:ext cx="3767733" cy="170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Advanced analytics including sales performance metrics, stock movement analysis, automated reorder alerts, and comprehensive audit logging.</a:t>
            </a:r>
            <a:endParaRPr lang="en-US" sz="16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E88C46-5A17-76B0-700D-D909EE3AFE53}"/>
              </a:ext>
            </a:extLst>
          </p:cNvPr>
          <p:cNvSpPr/>
          <p:nvPr/>
        </p:nvSpPr>
        <p:spPr>
          <a:xfrm>
            <a:off x="12832773" y="7803573"/>
            <a:ext cx="1662545" cy="340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13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199" y="650081"/>
            <a:ext cx="7863602" cy="1203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Designing the Database: Entity-Relationship Model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40199" y="2127647"/>
            <a:ext cx="1828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40199" y="2415659"/>
            <a:ext cx="3840361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640199" y="2552819"/>
            <a:ext cx="2747962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Define Central Entities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0199" y="2963347"/>
            <a:ext cx="3840361" cy="1170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Establish core database tables: Products, Warehouses, Suppliers, Orders, and Inventory Movements as the foundation of the system architecture.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4663440" y="2127647"/>
            <a:ext cx="1828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63440" y="2415659"/>
            <a:ext cx="3840361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0" name="Text 7"/>
          <p:cNvSpPr/>
          <p:nvPr/>
        </p:nvSpPr>
        <p:spPr>
          <a:xfrm>
            <a:off x="4663440" y="2552819"/>
            <a:ext cx="2851904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Establish Relationships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663440" y="2963347"/>
            <a:ext cx="3840361" cy="1170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 foreign key relationships that enforce data integrity while supporting complex queries and maintaining referential consistency across all entities.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40199" y="4453533"/>
            <a:ext cx="18288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40199" y="4741545"/>
            <a:ext cx="7863602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640199" y="4878705"/>
            <a:ext cx="2406848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Optimize Structure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40199" y="5289233"/>
            <a:ext cx="7863602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database normalization to reduce redundancy while ensuring fast lookups, efficient updates, and scalable query performance.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40199" y="6217206"/>
            <a:ext cx="7863602" cy="1362194"/>
          </a:xfrm>
          <a:prstGeom prst="roundRect">
            <a:avLst>
              <a:gd name="adj" fmla="val 5640"/>
            </a:avLst>
          </a:prstGeom>
          <a:solidFill>
            <a:srgbClr val="C0CAF2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79" y="6491526"/>
            <a:ext cx="228600" cy="18288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234559" y="6445806"/>
            <a:ext cx="7086362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Example: Product table includes SKU, barcode, description, and pricing data, directly linked to inventory records by warehouse location for real-time stock visibility.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239" y="765334"/>
            <a:ext cx="5763697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Choosing the Tech Stack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239" y="1606629"/>
            <a:ext cx="439103" cy="4391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9893" y="1710928"/>
            <a:ext cx="2418755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Backend Framework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759893" y="2105144"/>
            <a:ext cx="7255669" cy="84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with Django REST Framework or Java with Spring Boot provide robust, scalable API foundations with extensive library ecosystems and enterprise-grade security features.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239" y="3299341"/>
            <a:ext cx="439103" cy="4391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9893" y="3403640"/>
            <a:ext cx="231136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Database Selection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759893" y="3797856"/>
            <a:ext cx="7255669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 Server, PostgreSQL, or MySQL offer reliable relational data storage with ACID compliance, advanced indexing, and high-performance query optimization.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239" y="4711065"/>
            <a:ext cx="439103" cy="4391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9893" y="4815364"/>
            <a:ext cx="231136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API Architecture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759893" y="5209580"/>
            <a:ext cx="7255669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RESTful API design exposes inventory data and operations securely to frontend applications and external systems through standardized HTTP endpoints.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239" y="6122789"/>
            <a:ext cx="439103" cy="4391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59893" y="6227088"/>
            <a:ext cx="2311360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Extensibility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6759893" y="6621304"/>
            <a:ext cx="7255669" cy="84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Plugin architecture enables custom extensions and integrations, allowing businesses to adapt the system to unique requirements without core modifications.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035B47-4CEE-1E85-C9A7-3EA94C9327C5}"/>
              </a:ext>
            </a:extLst>
          </p:cNvPr>
          <p:cNvSpPr/>
          <p:nvPr/>
        </p:nvSpPr>
        <p:spPr>
          <a:xfrm>
            <a:off x="12874336" y="7741227"/>
            <a:ext cx="1631373" cy="3948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13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532" y="669608"/>
            <a:ext cx="7153870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API &amp; Integration Capabilities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2" y="1543407"/>
            <a:ext cx="912257" cy="13581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33193" y="1725811"/>
            <a:ext cx="243804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REST API Endpoints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733193" y="2135267"/>
            <a:ext cx="6772275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Comprehensive CRUD operations for products, inventory, orders, and suppliers with standardized HTTP methods and JSON responses.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32" y="2901553"/>
            <a:ext cx="912257" cy="13581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3193" y="3083957"/>
            <a:ext cx="246495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Web Administration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733193" y="3493413"/>
            <a:ext cx="6772275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Browser-based admin interface providing internal teams with powerful management tools for system configuration and data oversight.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32" y="4259699"/>
            <a:ext cx="912257" cy="16500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3193" y="4442103"/>
            <a:ext cx="240077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Mobile Integration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733193" y="4851559"/>
            <a:ext cx="6772275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Native mobile app support enables on-the-go stock checks, barcode scanning, and inventory updates from warehouse floors and remote locations.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532" y="5909786"/>
            <a:ext cx="912257" cy="16500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33193" y="6092190"/>
            <a:ext cx="279118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Third-Party Integration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733193" y="6501646"/>
            <a:ext cx="6772275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Seamless connection with ERP systems, e-commerce platforms, and business tools through standardized APIs and custom plugin development.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978" y="957977"/>
            <a:ext cx="9031248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Deployment &amp; Scalability Considerations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4529257" y="1941552"/>
            <a:ext cx="22860" cy="4934307"/>
          </a:xfrm>
          <a:prstGeom prst="roundRect">
            <a:avLst>
              <a:gd name="adj" fmla="val 305553"/>
            </a:avLst>
          </a:prstGeom>
          <a:solidFill>
            <a:srgbClr val="BBC2DC"/>
          </a:solidFill>
          <a:ln/>
        </p:spPr>
      </p:sp>
      <p:sp>
        <p:nvSpPr>
          <p:cNvPr id="4" name="Shape 2"/>
          <p:cNvSpPr/>
          <p:nvPr/>
        </p:nvSpPr>
        <p:spPr>
          <a:xfrm>
            <a:off x="3877627" y="2117169"/>
            <a:ext cx="498872" cy="22860"/>
          </a:xfrm>
          <a:prstGeom prst="roundRect">
            <a:avLst>
              <a:gd name="adj" fmla="val 305553"/>
            </a:avLst>
          </a:prstGeom>
          <a:solidFill>
            <a:srgbClr val="BBC2DC"/>
          </a:solidFill>
          <a:ln/>
        </p:spPr>
      </p:sp>
      <p:sp>
        <p:nvSpPr>
          <p:cNvPr id="5" name="Shape 3"/>
          <p:cNvSpPr/>
          <p:nvPr/>
        </p:nvSpPr>
        <p:spPr>
          <a:xfrm>
            <a:off x="4353639" y="1941552"/>
            <a:ext cx="374094" cy="374094"/>
          </a:xfrm>
          <a:prstGeom prst="roundRect">
            <a:avLst>
              <a:gd name="adj" fmla="val 1867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409420" y="1964531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19852" y="1998702"/>
            <a:ext cx="298930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Containerized Deployment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81978" y="2438400"/>
            <a:ext cx="3127177" cy="133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Docker containers ensure consistent environments across development, testing, and production stages, eliminating deployment conflicts and environment-specific issues.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4704874" y="3114913"/>
            <a:ext cx="498872" cy="22860"/>
          </a:xfrm>
          <a:prstGeom prst="roundRect">
            <a:avLst>
              <a:gd name="adj" fmla="val 305553"/>
            </a:avLst>
          </a:prstGeom>
          <a:solidFill>
            <a:srgbClr val="BBC2DC"/>
          </a:solidFill>
          <a:ln/>
        </p:spPr>
      </p:sp>
      <p:sp>
        <p:nvSpPr>
          <p:cNvPr id="10" name="Shape 8"/>
          <p:cNvSpPr/>
          <p:nvPr/>
        </p:nvSpPr>
        <p:spPr>
          <a:xfrm>
            <a:off x="4353639" y="2939296"/>
            <a:ext cx="374094" cy="374094"/>
          </a:xfrm>
          <a:prstGeom prst="roundRect">
            <a:avLst>
              <a:gd name="adj" fmla="val 1867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409420" y="2962275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5372219" y="2996446"/>
            <a:ext cx="224766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Cloud Infrastructure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372219" y="3436144"/>
            <a:ext cx="3127296" cy="133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AWS, Azure, and GCP provide scalable hosting solutions with auto-scaling capabilities, global availability, and enterprise-grade security compliance.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3877627" y="4277082"/>
            <a:ext cx="498872" cy="22860"/>
          </a:xfrm>
          <a:prstGeom prst="roundRect">
            <a:avLst>
              <a:gd name="adj" fmla="val 305553"/>
            </a:avLst>
          </a:prstGeom>
          <a:solidFill>
            <a:srgbClr val="BBC2DC"/>
          </a:solidFill>
          <a:ln/>
        </p:spPr>
      </p:sp>
      <p:sp>
        <p:nvSpPr>
          <p:cNvPr id="15" name="Shape 13"/>
          <p:cNvSpPr/>
          <p:nvPr/>
        </p:nvSpPr>
        <p:spPr>
          <a:xfrm>
            <a:off x="4353639" y="4101465"/>
            <a:ext cx="374094" cy="374094"/>
          </a:xfrm>
          <a:prstGeom prst="roundRect">
            <a:avLst>
              <a:gd name="adj" fmla="val 1867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409420" y="4124444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520904" y="4158615"/>
            <a:ext cx="218825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CI/CD Automation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81978" y="4598313"/>
            <a:ext cx="3127177" cy="133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Automated pipelines enable rapid deployment cycles, comprehensive testing, and safe rollback mechanisms for continuous delivery of updates.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4704874" y="5357098"/>
            <a:ext cx="498872" cy="22860"/>
          </a:xfrm>
          <a:prstGeom prst="roundRect">
            <a:avLst>
              <a:gd name="adj" fmla="val 305553"/>
            </a:avLst>
          </a:prstGeom>
          <a:solidFill>
            <a:srgbClr val="BBC2DC"/>
          </a:solidFill>
          <a:ln/>
        </p:spPr>
      </p:sp>
      <p:sp>
        <p:nvSpPr>
          <p:cNvPr id="20" name="Shape 18"/>
          <p:cNvSpPr/>
          <p:nvPr/>
        </p:nvSpPr>
        <p:spPr>
          <a:xfrm>
            <a:off x="4353639" y="5181481"/>
            <a:ext cx="374094" cy="374094"/>
          </a:xfrm>
          <a:prstGeom prst="roundRect">
            <a:avLst>
              <a:gd name="adj" fmla="val 1867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4409420" y="5204460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5372219" y="5238631"/>
            <a:ext cx="218825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Monitoring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5372219" y="5678329"/>
            <a:ext cx="3127296" cy="1064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Real-time monitoring and logging infrastructure tracks system health, performance metrics, and user activity for proactive maintenance.</a:t>
            </a:r>
            <a:endParaRPr lang="en-US" sz="13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900" y="1941552"/>
            <a:ext cx="5143024" cy="514302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0ADE301-687E-9458-361A-D3F611E79FD5}"/>
              </a:ext>
            </a:extLst>
          </p:cNvPr>
          <p:cNvSpPr/>
          <p:nvPr/>
        </p:nvSpPr>
        <p:spPr>
          <a:xfrm>
            <a:off x="12801600" y="7772400"/>
            <a:ext cx="1714500" cy="342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13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0627" y="380405"/>
            <a:ext cx="6075521" cy="455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Open Source Example: InvenTree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5970627" y="1042988"/>
            <a:ext cx="8175546" cy="1598533"/>
          </a:xfrm>
          <a:prstGeom prst="roundRect">
            <a:avLst>
              <a:gd name="adj" fmla="val 3635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16598" y="1188958"/>
            <a:ext cx="415052" cy="415052"/>
          </a:xfrm>
          <a:prstGeom prst="roundRect">
            <a:avLst>
              <a:gd name="adj" fmla="val 22028771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6116598" y="1742361"/>
            <a:ext cx="2500313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Python/Django Foundation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16598" y="2052876"/>
            <a:ext cx="7883604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Built on robust Python/Django framework with comprehensive REST API and intuitive admin interface for maximum flexibility and ease of use.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5970627" y="2779871"/>
            <a:ext cx="8175546" cy="1598533"/>
          </a:xfrm>
          <a:prstGeom prst="roundRect">
            <a:avLst>
              <a:gd name="adj" fmla="val 3635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16598" y="2925842"/>
            <a:ext cx="415052" cy="415052"/>
          </a:xfrm>
          <a:prstGeom prst="roundRect">
            <a:avLst>
              <a:gd name="adj" fmla="val 22028771"/>
            </a:avLst>
          </a:prstGeom>
          <a:solidFill>
            <a:srgbClr val="1A2D7A"/>
          </a:solidFill>
          <a:ln/>
        </p:spPr>
      </p:sp>
      <p:sp>
        <p:nvSpPr>
          <p:cNvPr id="10" name="Text 7"/>
          <p:cNvSpPr/>
          <p:nvPr/>
        </p:nvSpPr>
        <p:spPr>
          <a:xfrm>
            <a:off x="6116598" y="3479244"/>
            <a:ext cx="18205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Plugin Ecosystem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116598" y="3789759"/>
            <a:ext cx="7883604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Extensible plugin system enables custom extensions, third-party integrations, and business-specific modifications without touching core codebase.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5970627" y="4516755"/>
            <a:ext cx="8175546" cy="1598533"/>
          </a:xfrm>
          <a:prstGeom prst="roundRect">
            <a:avLst>
              <a:gd name="adj" fmla="val 3635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16598" y="4662726"/>
            <a:ext cx="415052" cy="415052"/>
          </a:xfrm>
          <a:prstGeom prst="roundRect">
            <a:avLst>
              <a:gd name="adj" fmla="val 22028771"/>
            </a:avLst>
          </a:prstGeom>
          <a:solidFill>
            <a:srgbClr val="1A2D7A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779" y="4753451"/>
            <a:ext cx="186690" cy="23348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6116598" y="5216128"/>
            <a:ext cx="18205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Mobile Companion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6116598" y="5526643"/>
            <a:ext cx="7883604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Dedicated mobile application provides warehouse staff with powerful tools for stock control, barcode scanning, and real-time updates from anywhere.</a:t>
            </a:r>
            <a:endParaRPr lang="en-US" sz="1050" dirty="0"/>
          </a:p>
        </p:txBody>
      </p:sp>
      <p:sp>
        <p:nvSpPr>
          <p:cNvPr id="17" name="Shape 13"/>
          <p:cNvSpPr/>
          <p:nvPr/>
        </p:nvSpPr>
        <p:spPr>
          <a:xfrm>
            <a:off x="5970627" y="6253639"/>
            <a:ext cx="8175546" cy="1598533"/>
          </a:xfrm>
          <a:prstGeom prst="roundRect">
            <a:avLst>
              <a:gd name="adj" fmla="val 3635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Shape 14"/>
          <p:cNvSpPr/>
          <p:nvPr/>
        </p:nvSpPr>
        <p:spPr>
          <a:xfrm>
            <a:off x="6116598" y="6399609"/>
            <a:ext cx="415052" cy="415052"/>
          </a:xfrm>
          <a:prstGeom prst="roundRect">
            <a:avLst>
              <a:gd name="adj" fmla="val 22028771"/>
            </a:avLst>
          </a:prstGeom>
          <a:solidFill>
            <a:srgbClr val="1A2D7A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779" y="6490335"/>
            <a:ext cx="186690" cy="23348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116598" y="6953012"/>
            <a:ext cx="18205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Community-Driven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6116598" y="7263527"/>
            <a:ext cx="7883604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MIT licensed open-source project with active community contributions, regular updates, and transparent development roadmap for continuous improvement.</a:t>
            </a:r>
            <a:endParaRPr lang="en-US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723EA4-5188-C83A-5F5C-3E1A07CF6525}"/>
              </a:ext>
            </a:extLst>
          </p:cNvPr>
          <p:cNvSpPr/>
          <p:nvPr/>
        </p:nvSpPr>
        <p:spPr>
          <a:xfrm>
            <a:off x="12936682" y="7789188"/>
            <a:ext cx="1569027" cy="31572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13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5524" y="615672"/>
            <a:ext cx="6377464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Challenges &amp; Best Practices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095524" y="1449110"/>
            <a:ext cx="7925753" cy="1341120"/>
          </a:xfrm>
          <a:prstGeom prst="roundRect">
            <a:avLst>
              <a:gd name="adj" fmla="val 8182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72664" y="1449110"/>
            <a:ext cx="91440" cy="1341120"/>
          </a:xfrm>
          <a:prstGeom prst="roundRect">
            <a:avLst>
              <a:gd name="adj" fmla="val 79943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6360914" y="1645920"/>
            <a:ext cx="22900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Consistency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60914" y="2036445"/>
            <a:ext cx="746355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Implementing proper locking mechanisms and transaction management ensures data integrity during concurrent inventory updates from multiple users and systems.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95524" y="2964180"/>
            <a:ext cx="7925753" cy="1619607"/>
          </a:xfrm>
          <a:prstGeom prst="roundRect">
            <a:avLst>
              <a:gd name="adj" fmla="val 6775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72664" y="2964180"/>
            <a:ext cx="91440" cy="1619607"/>
          </a:xfrm>
          <a:prstGeom prst="roundRect">
            <a:avLst>
              <a:gd name="adj" fmla="val 79943"/>
            </a:avLst>
          </a:prstGeom>
          <a:solidFill>
            <a:srgbClr val="1A2D7A"/>
          </a:solidFill>
          <a:ln/>
        </p:spPr>
      </p:sp>
      <p:sp>
        <p:nvSpPr>
          <p:cNvPr id="10" name="Text 7"/>
          <p:cNvSpPr/>
          <p:nvPr/>
        </p:nvSpPr>
        <p:spPr>
          <a:xfrm>
            <a:off x="6360914" y="3160990"/>
            <a:ext cx="3084314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Business Logic Complexity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360914" y="3551515"/>
            <a:ext cx="7463552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Managing intricate business rules including product lifecycles, supplier lead times, seasonal variations, and custom workflow requirements demands flexible architecture.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95524" y="4757738"/>
            <a:ext cx="7925753" cy="1341120"/>
          </a:xfrm>
          <a:prstGeom prst="roundRect">
            <a:avLst>
              <a:gd name="adj" fmla="val 8182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72664" y="4757738"/>
            <a:ext cx="91440" cy="1341120"/>
          </a:xfrm>
          <a:prstGeom prst="roundRect">
            <a:avLst>
              <a:gd name="adj" fmla="val 79943"/>
            </a:avLst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6360914" y="4954548"/>
            <a:ext cx="2917031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Security Implementation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60914" y="5345073"/>
            <a:ext cx="746355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Protecting APIs against unauthorized access requires robust authentication, authorization frameworks, data encryption, and comprehensive security auditing.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95524" y="6272808"/>
            <a:ext cx="7925753" cy="1341120"/>
          </a:xfrm>
          <a:prstGeom prst="roundRect">
            <a:avLst>
              <a:gd name="adj" fmla="val 8182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72664" y="6272808"/>
            <a:ext cx="91440" cy="1341120"/>
          </a:xfrm>
          <a:prstGeom prst="roundRect">
            <a:avLst>
              <a:gd name="adj" fmla="val 79943"/>
            </a:avLst>
          </a:prstGeom>
          <a:solidFill>
            <a:srgbClr val="1A2D7A"/>
          </a:solidFill>
          <a:ln/>
        </p:spPr>
      </p:sp>
      <p:sp>
        <p:nvSpPr>
          <p:cNvPr id="18" name="Text 15"/>
          <p:cNvSpPr/>
          <p:nvPr/>
        </p:nvSpPr>
        <p:spPr>
          <a:xfrm>
            <a:off x="6360914" y="6469618"/>
            <a:ext cx="2337911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Future-Proof Design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360914" y="6860143"/>
            <a:ext cx="7463552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Building extensible systems with modular architecture enables adaptation to evolving business needs without major system overhauls or disruptions.</a:t>
            </a:r>
            <a:endParaRPr lang="en-US" sz="13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1F83D5-9C70-1BD0-9742-C75A917C93E7}"/>
              </a:ext>
            </a:extLst>
          </p:cNvPr>
          <p:cNvSpPr/>
          <p:nvPr/>
        </p:nvSpPr>
        <p:spPr>
          <a:xfrm>
            <a:off x="12905509" y="7751618"/>
            <a:ext cx="1600200" cy="3532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Group 13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928</Words>
  <Application>Microsoft Office PowerPoint</Application>
  <PresentationFormat>Custom</PresentationFormat>
  <Paragraphs>111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Alexandria Semi Bold</vt:lpstr>
      <vt:lpstr>Arial</vt:lpstr>
      <vt:lpstr>Sora Light</vt:lpstr>
      <vt:lpstr>Alexandria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Dhruv</dc:creator>
  <cp:lastModifiedBy>Dell Dell</cp:lastModifiedBy>
  <cp:revision>2</cp:revision>
  <dcterms:created xsi:type="dcterms:W3CDTF">2025-09-24T11:23:18Z</dcterms:created>
  <dcterms:modified xsi:type="dcterms:W3CDTF">2025-09-24T11:33:48Z</dcterms:modified>
</cp:coreProperties>
</file>